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14"/>
  </p:notesMasterIdLst>
  <p:sldIdLst>
    <p:sldId id="267" r:id="rId5"/>
    <p:sldId id="256" r:id="rId6"/>
    <p:sldId id="266" r:id="rId7"/>
    <p:sldId id="259" r:id="rId8"/>
    <p:sldId id="269" r:id="rId9"/>
    <p:sldId id="270" r:id="rId10"/>
    <p:sldId id="257" r:id="rId11"/>
    <p:sldId id="263" r:id="rId12"/>
    <p:sldId id="268" r:id="rId13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43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3" clrIdx="0"/>
  <p:cmAuthor id="1" name="Joe Fierst" initials="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9C6EA"/>
    <a:srgbClr val="6AB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122" autoAdjust="0"/>
    <p:restoredTop sz="95405" autoAdjust="0"/>
  </p:normalViewPr>
  <p:slideViewPr>
    <p:cSldViewPr snapToGrid="0" snapToObjects="1">
      <p:cViewPr varScale="1">
        <p:scale>
          <a:sx n="112" d="100"/>
          <a:sy n="112" d="100"/>
        </p:scale>
        <p:origin x="451" y="86"/>
      </p:cViewPr>
      <p:guideLst>
        <p:guide orient="horz"/>
        <p:guide pos="43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commentAuthors" Target="commentAuthors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8DB8B3-78FA-EF4F-BB3E-39898EA11395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F42B31-C08C-5242-ADFB-5D0C8B679C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188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26351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08420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2307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Your course materials can be purchased at your campus bookstore or by visiting </a:t>
            </a:r>
            <a:r>
              <a:rPr lang="en-US" sz="1200" b="1" i="0" u="none" strike="noStrike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www.cengagebrain.com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and searching for your course materials by ISBN.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7831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9. Click Open next to the name of your course.  </a:t>
            </a:r>
          </a:p>
          <a:p>
            <a:pPr marL="0" marR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That’s it!  You’ve successfully registered for </a:t>
            </a:r>
            <a:r>
              <a:rPr lang="en-US" sz="1200" b="1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Enhanced WebAssign</a:t>
            </a:r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.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28343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If</a:t>
            </a:r>
            <a:r>
              <a:rPr lang="en-US" baseline="0" dirty="0" smtClean="0"/>
              <a:t> you have any further questions regarding logging in and accessing [</a:t>
            </a:r>
            <a:r>
              <a:rPr lang="en-US" b="1" baseline="0" dirty="0" smtClean="0"/>
              <a:t>insert digital solution</a:t>
            </a:r>
            <a:r>
              <a:rPr lang="en-US" baseline="0" dirty="0" smtClean="0"/>
              <a:t>] through </a:t>
            </a:r>
            <a:r>
              <a:rPr lang="en-US" baseline="0" dirty="0" err="1" smtClean="0"/>
              <a:t>CengageBrain</a:t>
            </a:r>
            <a:r>
              <a:rPr lang="en-US" baseline="0" dirty="0" smtClean="0"/>
              <a:t>, please contact us via email or phone using the information shown here.</a:t>
            </a:r>
          </a:p>
          <a:p>
            <a:r>
              <a:rPr lang="en-US" baseline="0" dirty="0" smtClean="0"/>
              <a:t>If you have any questions while using (insert digital solution), please go to </a:t>
            </a:r>
            <a:r>
              <a:rPr lang="en-US" baseline="0" dirty="0" err="1" smtClean="0"/>
              <a:t>www.cengage.com</a:t>
            </a:r>
            <a:r>
              <a:rPr lang="en-US" baseline="0" dirty="0" smtClean="0"/>
              <a:t>/support and sign in using your </a:t>
            </a:r>
            <a:r>
              <a:rPr lang="en-US" baseline="0" dirty="0" err="1" smtClean="0"/>
              <a:t>cengagebrain</a:t>
            </a:r>
            <a:r>
              <a:rPr lang="en-US" baseline="0" dirty="0" smtClean="0"/>
              <a:t> credentials. You can then create a case and you’ll receive access to 24/7 live chat or you will have the option to speak to a live agent upon case submission.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F42B31-C08C-5242-ADFB-5D0C8B679CA2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941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9/3/2014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805" r="2174" b="3472"/>
          <a:stretch/>
        </p:blipFill>
        <p:spPr>
          <a:xfrm>
            <a:off x="0" y="-1"/>
            <a:ext cx="9144000" cy="449600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0" y="4457700"/>
            <a:ext cx="9144000" cy="685800"/>
          </a:xfrm>
          <a:prstGeom prst="rect">
            <a:avLst/>
          </a:prstGeom>
          <a:solidFill>
            <a:srgbClr val="186A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315023" y="4669242"/>
            <a:ext cx="215467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600" dirty="0" smtClean="0">
                <a:solidFill>
                  <a:srgbClr val="79C6EA"/>
                </a:solidFill>
              </a:rPr>
              <a:t>Digital Course Support</a:t>
            </a:r>
            <a:endParaRPr lang="en-US" sz="1600" dirty="0">
              <a:solidFill>
                <a:srgbClr val="79C6EA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1999" y="4561903"/>
            <a:ext cx="3222408" cy="477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2560D-EC28-3B41-86E8-18F1CE0113B4}" type="datetimeFigureOut">
              <a:rPr lang="en-US" smtClean="0"/>
              <a:t>9/3/2014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elson.com/support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nelson.brain@nelson.com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186AA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2587583" y="3171470"/>
            <a:ext cx="3950706" cy="613931"/>
            <a:chOff x="2587583" y="3657498"/>
            <a:chExt cx="3950706" cy="613931"/>
          </a:xfrm>
        </p:grpSpPr>
        <p:cxnSp>
          <p:nvCxnSpPr>
            <p:cNvPr id="7" name="Straight Connector 6"/>
            <p:cNvCxnSpPr/>
            <p:nvPr/>
          </p:nvCxnSpPr>
          <p:spPr>
            <a:xfrm>
              <a:off x="2610612" y="3657498"/>
              <a:ext cx="3927677" cy="0"/>
            </a:xfrm>
            <a:prstGeom prst="line">
              <a:avLst/>
            </a:prstGeom>
            <a:ln w="12700">
              <a:solidFill>
                <a:srgbClr val="6EB1CB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Picture 7" descr="EngagedWithYou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587583" y="3702367"/>
              <a:ext cx="3950706" cy="569062"/>
            </a:xfrm>
            <a:prstGeom prst="rect">
              <a:avLst/>
            </a:prstGeom>
          </p:spPr>
        </p:pic>
      </p:grp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771" y="1840189"/>
            <a:ext cx="7418590" cy="1099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848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329295" y="348839"/>
            <a:ext cx="2261506" cy="344061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dirty="0" smtClean="0">
                <a:solidFill>
                  <a:schemeClr val="bg1"/>
                </a:solidFill>
              </a:rPr>
              <a:t>PRESENTER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29294" y="3081407"/>
            <a:ext cx="2261505" cy="802407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Aft>
                <a:spcPts val="300"/>
              </a:spcAft>
            </a:pPr>
            <a:r>
              <a:rPr lang="en-US" dirty="0" smtClean="0">
                <a:solidFill>
                  <a:schemeClr val="tx2"/>
                </a:solidFill>
              </a:rPr>
              <a:t>[Milton Vacon</a:t>
            </a:r>
            <a:endParaRPr lang="en-US" dirty="0">
              <a:solidFill>
                <a:schemeClr val="tx2"/>
              </a:solidFill>
            </a:endParaRPr>
          </a:p>
          <a:p>
            <a:pPr algn="ctr"/>
            <a:r>
              <a:rPr lang="en-US" sz="1200" dirty="0" smtClean="0">
                <a:solidFill>
                  <a:schemeClr val="bg1">
                    <a:lumMod val="50000"/>
                  </a:schemeClr>
                </a:solidFill>
              </a:rPr>
              <a:t>Executive Sales Consultant]</a:t>
            </a:r>
            <a:endParaRPr lang="en-US" sz="12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276601" y="1658938"/>
            <a:ext cx="5867400" cy="1103312"/>
          </a:xfrm>
        </p:spPr>
        <p:txBody>
          <a:bodyPr lIns="0" tIns="0" bIns="0">
            <a:normAutofit fontScale="90000"/>
          </a:bodyPr>
          <a:lstStyle/>
          <a:p>
            <a:pPr algn="l"/>
            <a:r>
              <a:rPr lang="en-US" sz="4800" b="1" dirty="0" smtClean="0"/>
              <a:t>Enhanced WebAssign</a:t>
            </a:r>
            <a:endParaRPr lang="en-US" sz="48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3276601" y="2614613"/>
            <a:ext cx="5546723" cy="1314450"/>
          </a:xfrm>
        </p:spPr>
        <p:txBody>
          <a:bodyPr lIns="0" tIns="0" rIns="0" bIns="0">
            <a:normAutofit/>
          </a:bodyPr>
          <a:lstStyle/>
          <a:p>
            <a:pPr marL="0" indent="0" algn="l">
              <a:buNone/>
            </a:pPr>
            <a:r>
              <a:rPr lang="en-US" sz="3600" dirty="0" smtClean="0">
                <a:solidFill>
                  <a:schemeClr val="bg1">
                    <a:lumMod val="50000"/>
                  </a:schemeClr>
                </a:solidFill>
              </a:rPr>
              <a:t>Getting Started</a:t>
            </a:r>
            <a:endParaRPr lang="en-US" sz="3600" dirty="0">
              <a:solidFill>
                <a:schemeClr val="bg1">
                  <a:lumMod val="50000"/>
                </a:scheme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29292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073" y="676069"/>
            <a:ext cx="2261507" cy="226150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829300" y="348839"/>
            <a:ext cx="2959100" cy="65446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pic>
        <p:nvPicPr>
          <p:cNvPr id="10" name="Picture 9" descr="Enhanced_WebAssign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1060" y="279364"/>
            <a:ext cx="2087340" cy="48413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05667" y="4165600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/>
              <a:t>WebAssign</a:t>
            </a:r>
            <a:r>
              <a:rPr lang="en-US" sz="1000" baseline="30000" dirty="0"/>
              <a:t>®</a:t>
            </a:r>
            <a:r>
              <a:rPr lang="en-US" sz="1000" dirty="0"/>
              <a:t> is a registered trademark of Advanced Instructional Systems, Inc.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2" y="47112"/>
            <a:ext cx="2854168" cy="3132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2438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5600" y="1780969"/>
            <a:ext cx="2222500" cy="654461"/>
          </a:xfrm>
          <a:prstGeom prst="rect">
            <a:avLst/>
          </a:prstGeom>
          <a:noFill/>
          <a:ln w="28575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 dirty="0">
              <a:solidFill>
                <a:schemeClr val="tx1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9292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3309620" y="574869"/>
            <a:ext cx="5359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Enhanced WebAssign helps students learn, not just do </a:t>
            </a:r>
            <a:r>
              <a:rPr lang="en-US" sz="2000" b="1" dirty="0" smtClean="0"/>
              <a:t>homework.</a:t>
            </a:r>
            <a:endParaRPr lang="en-US" sz="2000" b="1" dirty="0"/>
          </a:p>
          <a:p>
            <a:endParaRPr lang="en-US" sz="2000" b="1" dirty="0"/>
          </a:p>
          <a:p>
            <a:r>
              <a:rPr lang="en-US" sz="2000" dirty="0"/>
              <a:t>Unlike homework systems that depend on memorization, Enhanced </a:t>
            </a:r>
            <a:r>
              <a:rPr lang="en-US" sz="2000" dirty="0" err="1"/>
              <a:t>WebAssign’s</a:t>
            </a:r>
            <a:r>
              <a:rPr lang="en-US" sz="2000" dirty="0"/>
              <a:t> educational technology engages instead of drills to elevate thinking and foster a deeper understanding of course concepts to support online math homework, physics homework, and astronomy homework. </a:t>
            </a:r>
          </a:p>
        </p:txBody>
      </p:sp>
      <p:pic>
        <p:nvPicPr>
          <p:cNvPr id="5" name="Picture 4" descr="Enhanced_WebAssig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00" y="2040961"/>
            <a:ext cx="2087340" cy="48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7429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0980" y="381789"/>
            <a:ext cx="2499360" cy="183127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Register/Log In</a:t>
            </a:r>
          </a:p>
          <a:p>
            <a:pPr marL="342900" indent="-342900">
              <a:spcAft>
                <a:spcPts val="1000"/>
              </a:spcAft>
              <a:buAutoNum type="alphaUcPeriod"/>
            </a:pPr>
            <a:r>
              <a:rPr lang="en-US" sz="1400" dirty="0" smtClean="0"/>
              <a:t>Go to your Dalhousie e-mail and open the e-mail from ‘</a:t>
            </a:r>
            <a:r>
              <a:rPr lang="en-US" sz="1400" dirty="0" err="1" smtClean="0"/>
              <a:t>WebAssign</a:t>
            </a:r>
            <a:r>
              <a:rPr lang="en-US" sz="1400" dirty="0" smtClean="0"/>
              <a:t>’</a:t>
            </a:r>
          </a:p>
          <a:p>
            <a:pPr marL="342900" indent="-342900">
              <a:spcAft>
                <a:spcPts val="1000"/>
              </a:spcAft>
              <a:buAutoNum type="alphaUcPeriod"/>
            </a:pPr>
            <a:r>
              <a:rPr lang="en-US" sz="1400" dirty="0" smtClean="0"/>
              <a:t>Click on the ‘Create’ button in the e-mail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29292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38123" y="1058117"/>
            <a:ext cx="5595839" cy="2665202"/>
          </a:xfrm>
          <a:prstGeom prst="rect">
            <a:avLst/>
          </a:prstGeom>
        </p:spPr>
      </p:pic>
      <p:sp>
        <p:nvSpPr>
          <p:cNvPr id="10" name="Line Callout 1 (Border and Accent Bar) 9"/>
          <p:cNvSpPr/>
          <p:nvPr/>
        </p:nvSpPr>
        <p:spPr>
          <a:xfrm>
            <a:off x="5482407" y="3403279"/>
            <a:ext cx="320040" cy="320040"/>
          </a:xfrm>
          <a:prstGeom prst="accentBorderCallout1">
            <a:avLst>
              <a:gd name="adj1" fmla="val 18750"/>
              <a:gd name="adj2" fmla="val -8333"/>
              <a:gd name="adj3" fmla="val 21825"/>
              <a:gd name="adj4" fmla="val 192017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849864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9292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0980" y="381789"/>
            <a:ext cx="2499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Enter a new password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3774" y="914401"/>
            <a:ext cx="5275665" cy="2663372"/>
          </a:xfrm>
          <a:prstGeom prst="rect">
            <a:avLst/>
          </a:prstGeom>
        </p:spPr>
      </p:pic>
      <p:sp>
        <p:nvSpPr>
          <p:cNvPr id="5" name="Line Callout 1 (Border and Accent Bar) 4"/>
          <p:cNvSpPr/>
          <p:nvPr/>
        </p:nvSpPr>
        <p:spPr>
          <a:xfrm>
            <a:off x="7824678" y="1910877"/>
            <a:ext cx="320040" cy="320040"/>
          </a:xfrm>
          <a:prstGeom prst="accentBorderCallout1">
            <a:avLst>
              <a:gd name="adj1" fmla="val 18750"/>
              <a:gd name="adj2" fmla="val -8333"/>
              <a:gd name="adj3" fmla="val 63583"/>
              <a:gd name="adj4" fmla="val -76115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</a:t>
            </a:r>
          </a:p>
        </p:txBody>
      </p:sp>
      <p:sp>
        <p:nvSpPr>
          <p:cNvPr id="6" name="Rectangle 5"/>
          <p:cNvSpPr/>
          <p:nvPr/>
        </p:nvSpPr>
        <p:spPr>
          <a:xfrm>
            <a:off x="220980" y="1526276"/>
            <a:ext cx="2720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 smtClean="0">
                <a:ea typeface="ヒラギノ角ゴ Pro W3" charset="0"/>
                <a:cs typeface="ヒラギノ角ゴ Pro W3" charset="0"/>
              </a:rPr>
              <a:t>C. </a:t>
            </a:r>
            <a:r>
              <a:rPr lang="en-US" sz="1400" dirty="0">
                <a:ea typeface="ヒラギノ角ゴ Pro W3" charset="0"/>
                <a:cs typeface="ヒラギノ角ゴ Pro W3" charset="0"/>
              </a:rPr>
              <a:t>Enter </a:t>
            </a:r>
            <a:r>
              <a:rPr lang="en-US" sz="1400" dirty="0" smtClean="0">
                <a:ea typeface="ヒラギノ角ゴ Pro W3" charset="0"/>
                <a:cs typeface="ヒラギノ角ゴ Pro W3" charset="0"/>
              </a:rPr>
              <a:t>a new password</a:t>
            </a:r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881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9292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20980" y="381789"/>
            <a:ext cx="249936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400" b="1" dirty="0" smtClean="0">
                <a:solidFill>
                  <a:schemeClr val="tx2"/>
                </a:solidFill>
              </a:rPr>
              <a:t>Enter </a:t>
            </a:r>
            <a:r>
              <a:rPr lang="en-US" sz="2400" b="1" dirty="0" err="1" smtClean="0">
                <a:solidFill>
                  <a:schemeClr val="tx2"/>
                </a:solidFill>
              </a:rPr>
              <a:t>WebAssign</a:t>
            </a:r>
            <a:endParaRPr lang="en-US" sz="2400" b="1" dirty="0" smtClean="0">
              <a:solidFill>
                <a:schemeClr val="tx2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0980" y="1526276"/>
            <a:ext cx="272034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400" dirty="0">
                <a:ea typeface="ヒラギノ角ゴ Pro W3" charset="0"/>
                <a:cs typeface="ヒラギノ角ゴ Pro W3" charset="0"/>
              </a:rPr>
              <a:t>D</a:t>
            </a:r>
            <a:r>
              <a:rPr lang="en-US" sz="1400" dirty="0" smtClean="0">
                <a:ea typeface="ヒラギノ角ゴ Pro W3" charset="0"/>
                <a:cs typeface="ヒラギノ角ゴ Pro W3" charset="0"/>
              </a:rPr>
              <a:t>. Enter </a:t>
            </a:r>
            <a:r>
              <a:rPr lang="en-US" sz="1400" dirty="0" err="1" smtClean="0">
                <a:ea typeface="ヒラギノ角ゴ Pro W3" charset="0"/>
                <a:cs typeface="ヒラギノ角ゴ Pro W3" charset="0"/>
              </a:rPr>
              <a:t>WebAssign</a:t>
            </a:r>
            <a:endParaRPr lang="en-US" sz="1400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03148" y="1120453"/>
            <a:ext cx="4933950" cy="2552700"/>
          </a:xfrm>
          <a:prstGeom prst="rect">
            <a:avLst/>
          </a:prstGeom>
        </p:spPr>
      </p:pic>
      <p:sp>
        <p:nvSpPr>
          <p:cNvPr id="8" name="Line Callout 1 (Border and Accent Bar) 7"/>
          <p:cNvSpPr/>
          <p:nvPr/>
        </p:nvSpPr>
        <p:spPr>
          <a:xfrm>
            <a:off x="7709792" y="2858101"/>
            <a:ext cx="320040" cy="320040"/>
          </a:xfrm>
          <a:prstGeom prst="accentBorderCallout1">
            <a:avLst>
              <a:gd name="adj1" fmla="val 18750"/>
              <a:gd name="adj2" fmla="val -8333"/>
              <a:gd name="adj3" fmla="val 63583"/>
              <a:gd name="adj4" fmla="val -76115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1147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5" descr="paymentcoderegistrationscreen"/>
          <p:cNvPicPr>
            <a:picLocks noChangeAspect="1" noChangeArrowheads="1"/>
          </p:cNvPicPr>
          <p:nvPr/>
        </p:nvPicPr>
        <p:blipFill rotWithShape="1">
          <a:blip r:embed="rId3"/>
          <a:srcRect r="5093"/>
          <a:stretch/>
        </p:blipFill>
        <p:spPr bwMode="auto">
          <a:xfrm>
            <a:off x="3065780" y="589145"/>
            <a:ext cx="5899541" cy="333614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194733" y="381789"/>
            <a:ext cx="2548467" cy="42062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000" b="1" dirty="0" smtClean="0">
                <a:solidFill>
                  <a:schemeClr val="tx2"/>
                </a:solidFill>
              </a:rPr>
              <a:t>Purchase Access</a:t>
            </a:r>
          </a:p>
          <a:p>
            <a:pPr>
              <a:spcAft>
                <a:spcPts val="2000"/>
              </a:spcAft>
            </a:pPr>
            <a:r>
              <a:rPr lang="en-US" sz="1200" dirty="0" smtClean="0"/>
              <a:t>After logging in, you will see a notice that shows payment options:</a:t>
            </a:r>
          </a:p>
          <a:p>
            <a:pPr marL="228600" indent="-228600">
              <a:spcAft>
                <a:spcPts val="2000"/>
              </a:spcAft>
              <a:buAutoNum type="alphaUcPeriod"/>
            </a:pPr>
            <a:r>
              <a:rPr lang="en-US" sz="1100" b="1" dirty="0" smtClean="0"/>
              <a:t>If </a:t>
            </a:r>
            <a:r>
              <a:rPr lang="en-US" sz="1100" b="1" dirty="0"/>
              <a:t>you do not have an </a:t>
            </a:r>
            <a:r>
              <a:rPr lang="en-US" sz="1100" b="1" dirty="0" smtClean="0"/>
              <a:t>access code </a:t>
            </a:r>
            <a:r>
              <a:rPr lang="en-US" sz="1100" b="1" dirty="0"/>
              <a:t>card:</a:t>
            </a:r>
            <a:r>
              <a:rPr lang="en-US" sz="1100" dirty="0"/>
              <a:t> </a:t>
            </a:r>
            <a:r>
              <a:rPr lang="en-US" sz="1100" dirty="0" smtClean="0"/>
              <a:t>Purchase access online </a:t>
            </a:r>
            <a:r>
              <a:rPr lang="en-US" sz="1100" dirty="0">
                <a:solidFill>
                  <a:srgbClr val="FF0000"/>
                </a:solidFill>
              </a:rPr>
              <a:t>(http://www.nelsonbrain.com/shop/search/9781285858258</a:t>
            </a:r>
            <a:endParaRPr lang="en-US" sz="1100" dirty="0" smtClean="0">
              <a:solidFill>
                <a:srgbClr val="FF0000"/>
              </a:solidFill>
            </a:endParaRPr>
          </a:p>
          <a:p>
            <a:pPr marL="228600" indent="-228600">
              <a:spcAft>
                <a:spcPts val="2000"/>
              </a:spcAft>
              <a:buAutoNum type="alphaUcPeriod"/>
            </a:pPr>
            <a:endParaRPr lang="en-US" sz="1100" dirty="0">
              <a:solidFill>
                <a:srgbClr val="FF0000"/>
              </a:solidFill>
            </a:endParaRPr>
          </a:p>
          <a:p>
            <a:pPr marL="228600" indent="-228600">
              <a:spcAft>
                <a:spcPts val="2000"/>
              </a:spcAft>
              <a:buAutoNum type="alphaUcPeriod"/>
            </a:pPr>
            <a:r>
              <a:rPr lang="en-US" sz="1100" dirty="0" smtClean="0"/>
              <a:t>B</a:t>
            </a:r>
            <a:r>
              <a:rPr lang="en-US" sz="1100" dirty="0" smtClean="0"/>
              <a:t>. </a:t>
            </a:r>
            <a:r>
              <a:rPr lang="en-US" sz="1100" b="1" dirty="0" smtClean="0"/>
              <a:t>If </a:t>
            </a:r>
            <a:r>
              <a:rPr lang="en-US" sz="1100" b="1" dirty="0"/>
              <a:t>you have an </a:t>
            </a:r>
            <a:r>
              <a:rPr lang="en-US" sz="1100" b="1" dirty="0" smtClean="0"/>
              <a:t>access code card</a:t>
            </a:r>
            <a:r>
              <a:rPr lang="en-US" sz="1100" dirty="0" smtClean="0"/>
              <a:t>: Enter </a:t>
            </a:r>
            <a:r>
              <a:rPr lang="en-US" sz="1100" dirty="0"/>
              <a:t>your access </a:t>
            </a:r>
            <a:r>
              <a:rPr lang="en-US" sz="1100" dirty="0" smtClean="0"/>
              <a:t>code!</a:t>
            </a:r>
          </a:p>
          <a:p>
            <a:endParaRPr lang="en-US" sz="1200" dirty="0"/>
          </a:p>
          <a:p>
            <a:r>
              <a:rPr lang="en-US" sz="1200" dirty="0"/>
              <a:t>	</a:t>
            </a:r>
            <a:r>
              <a:rPr lang="en-US" sz="1200" dirty="0" smtClean="0"/>
              <a:t>	</a:t>
            </a:r>
          </a:p>
          <a:p>
            <a:endParaRPr lang="en-US" sz="1200" dirty="0" smtClean="0"/>
          </a:p>
          <a:p>
            <a:endParaRPr lang="en-US" sz="1100" i="1" dirty="0"/>
          </a:p>
          <a:p>
            <a:endParaRPr lang="en-US" sz="1100" i="1" dirty="0" smtClean="0"/>
          </a:p>
          <a:p>
            <a:endParaRPr lang="en-US" sz="1100" i="1" dirty="0" smtClean="0"/>
          </a:p>
        </p:txBody>
      </p:sp>
      <p:cxnSp>
        <p:nvCxnSpPr>
          <p:cNvPr id="4" name="Straight Connector 3"/>
          <p:cNvCxnSpPr/>
          <p:nvPr/>
        </p:nvCxnSpPr>
        <p:spPr>
          <a:xfrm>
            <a:off x="29292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Line Callout 1 (Border and Accent Bar) 7"/>
          <p:cNvSpPr/>
          <p:nvPr/>
        </p:nvSpPr>
        <p:spPr>
          <a:xfrm>
            <a:off x="6541346" y="2789325"/>
            <a:ext cx="320040" cy="320040"/>
          </a:xfrm>
          <a:prstGeom prst="accentBorderCallout1">
            <a:avLst>
              <a:gd name="adj1" fmla="val 18750"/>
              <a:gd name="adj2" fmla="val -8333"/>
              <a:gd name="adj3" fmla="val 113094"/>
              <a:gd name="adj4" fmla="val -113539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3647" y="3312559"/>
            <a:ext cx="567609" cy="882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Line Callout 1 (Border and Accent Bar) 13"/>
          <p:cNvSpPr/>
          <p:nvPr/>
        </p:nvSpPr>
        <p:spPr>
          <a:xfrm>
            <a:off x="1557631" y="2789325"/>
            <a:ext cx="1185569" cy="523234"/>
          </a:xfrm>
          <a:prstGeom prst="accentBorderCallout1">
            <a:avLst>
              <a:gd name="adj1" fmla="val 18750"/>
              <a:gd name="adj2" fmla="val -8333"/>
              <a:gd name="adj3" fmla="val 55939"/>
              <a:gd name="adj4" fmla="val -53751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/>
              <a:t>Access Code Card</a:t>
            </a:r>
            <a:endParaRPr lang="en-US" sz="1400" b="1" dirty="0"/>
          </a:p>
        </p:txBody>
      </p:sp>
      <p:sp>
        <p:nvSpPr>
          <p:cNvPr id="5" name="Rectangle 4"/>
          <p:cNvSpPr/>
          <p:nvPr/>
        </p:nvSpPr>
        <p:spPr>
          <a:xfrm>
            <a:off x="6914121" y="2699658"/>
            <a:ext cx="1997650" cy="122563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100" i="1" dirty="0">
                <a:solidFill>
                  <a:schemeClr val="tx1"/>
                </a:solidFill>
              </a:rPr>
              <a:t>You can also enter the course under a trial period. After the trial period ends, you must enter an access code to continue working on assignments and accessing your grades.</a:t>
            </a:r>
            <a:endParaRPr lang="en-US" sz="1100" b="1" i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9859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4000" y="381789"/>
            <a:ext cx="2425700" cy="38164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000"/>
              </a:spcAft>
            </a:pPr>
            <a:r>
              <a:rPr lang="en-US" sz="2700" b="1" dirty="0" smtClean="0">
                <a:solidFill>
                  <a:schemeClr val="tx2"/>
                </a:solidFill>
              </a:rPr>
              <a:t>You’re All Set!</a:t>
            </a:r>
          </a:p>
          <a:p>
            <a:pPr>
              <a:spcAft>
                <a:spcPts val="1000"/>
              </a:spcAft>
            </a:pPr>
            <a:r>
              <a:rPr lang="en-US" sz="1400" dirty="0" smtClean="0">
                <a:solidFill>
                  <a:srgbClr val="000000"/>
                </a:solidFill>
              </a:rPr>
              <a:t>That’s it! You’ve successfully registered for </a:t>
            </a:r>
            <a:r>
              <a:rPr lang="en-US" sz="1400" b="1" dirty="0" smtClean="0">
                <a:solidFill>
                  <a:srgbClr val="000000"/>
                </a:solidFill>
              </a:rPr>
              <a:t>Enhanced WebAssign!</a:t>
            </a:r>
          </a:p>
          <a:p>
            <a:r>
              <a:rPr lang="en-US" sz="1400" dirty="0"/>
              <a:t>The courses that have been set up for you by your instructor(s) appear on your Enhanced WebAssign personalized </a:t>
            </a:r>
            <a:r>
              <a:rPr lang="en-US" sz="1400" dirty="0" smtClean="0"/>
              <a:t>Home </a:t>
            </a:r>
            <a:r>
              <a:rPr lang="en-US" sz="1400" dirty="0"/>
              <a:t>page. </a:t>
            </a:r>
            <a:endParaRPr lang="en-US" sz="1400" dirty="0" smtClean="0"/>
          </a:p>
          <a:p>
            <a:endParaRPr lang="en-US" sz="1400" dirty="0"/>
          </a:p>
          <a:p>
            <a:r>
              <a:rPr lang="en-US" sz="1400" dirty="0" smtClean="0"/>
              <a:t>If </a:t>
            </a:r>
            <a:r>
              <a:rPr lang="en-US" sz="1400" dirty="0"/>
              <a:t>you have more than one course, simply select the course you want to work with from the </a:t>
            </a:r>
            <a:r>
              <a:rPr lang="en-US" sz="1400" dirty="0" smtClean="0"/>
              <a:t>pull-down menu</a:t>
            </a:r>
            <a:r>
              <a:rPr lang="en-US" sz="1400" dirty="0"/>
              <a:t>.</a:t>
            </a:r>
          </a:p>
          <a:p>
            <a:pPr>
              <a:spcAft>
                <a:spcPts val="1000"/>
              </a:spcAft>
            </a:pPr>
            <a:endParaRPr lang="en-US" sz="1400" b="1" dirty="0">
              <a:solidFill>
                <a:srgbClr val="000000"/>
              </a:solidFill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29292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Line Callout 1 (Border and Accent Bar) 5"/>
          <p:cNvSpPr/>
          <p:nvPr/>
        </p:nvSpPr>
        <p:spPr>
          <a:xfrm>
            <a:off x="7117080" y="2345432"/>
            <a:ext cx="320040" cy="320040"/>
          </a:xfrm>
          <a:prstGeom prst="accentBorderCallout1">
            <a:avLst>
              <a:gd name="adj1" fmla="val 18750"/>
              <a:gd name="adj2" fmla="val -8333"/>
              <a:gd name="adj3" fmla="val 140872"/>
              <a:gd name="adj4" fmla="val 271383"/>
            </a:avLst>
          </a:prstGeom>
          <a:solidFill>
            <a:schemeClr val="accent4"/>
          </a:solidFill>
          <a:ln w="15875">
            <a:solidFill>
              <a:schemeClr val="accent4"/>
            </a:solidFill>
            <a:tailEnd type="oval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9</a:t>
            </a:r>
            <a:endParaRPr lang="en-US" dirty="0"/>
          </a:p>
        </p:txBody>
      </p:sp>
      <p:pic>
        <p:nvPicPr>
          <p:cNvPr id="7" name="Picture 6"/>
          <p:cNvPicPr>
            <a:picLocks noGrp="1"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3363" y="562328"/>
            <a:ext cx="6007503" cy="3389782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609924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Straight Connector 1"/>
          <p:cNvCxnSpPr/>
          <p:nvPr/>
        </p:nvCxnSpPr>
        <p:spPr>
          <a:xfrm>
            <a:off x="2535531" y="348839"/>
            <a:ext cx="0" cy="3816761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254000" y="1499389"/>
            <a:ext cx="2006600" cy="13747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000"/>
              </a:spcAft>
            </a:pPr>
            <a:r>
              <a:rPr lang="en-US" sz="2700" b="1" dirty="0" smtClean="0">
                <a:solidFill>
                  <a:schemeClr val="tx2"/>
                </a:solidFill>
              </a:rPr>
              <a:t>Questions?</a:t>
            </a:r>
          </a:p>
          <a:p>
            <a:pPr algn="ctr">
              <a:spcAft>
                <a:spcPts val="2000"/>
              </a:spcAft>
            </a:pPr>
            <a:r>
              <a:rPr lang="en-US" sz="2700" dirty="0" smtClean="0"/>
              <a:t>We’re Here </a:t>
            </a:r>
            <a:br>
              <a:rPr lang="en-US" sz="2700" dirty="0" smtClean="0"/>
            </a:br>
            <a:r>
              <a:rPr lang="en-US" sz="2700" dirty="0" smtClean="0"/>
              <a:t>to Help!</a:t>
            </a:r>
            <a:endParaRPr lang="en-US" sz="14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2781299" y="362327"/>
            <a:ext cx="3260775" cy="2575064"/>
          </a:xfrm>
          <a:prstGeom prst="rect">
            <a:avLst/>
          </a:prstGeom>
          <a:noFill/>
        </p:spPr>
        <p:txBody>
          <a:bodyPr wrap="square" lIns="0" tIns="0" bIns="0" rtlCol="0">
            <a:spAutoFit/>
          </a:bodyPr>
          <a:lstStyle/>
          <a:p>
            <a:pPr>
              <a:spcAft>
                <a:spcPts val="1000"/>
              </a:spcAft>
            </a:pPr>
            <a:r>
              <a:rPr lang="en-US" sz="1500" b="1" dirty="0" smtClean="0">
                <a:solidFill>
                  <a:schemeClr val="tx2"/>
                </a:solidFill>
              </a:rPr>
              <a:t>Have questions?</a:t>
            </a:r>
          </a:p>
          <a:p>
            <a:endParaRPr lang="en-US" sz="1200" dirty="0"/>
          </a:p>
          <a:p>
            <a:r>
              <a:rPr lang="en-US" sz="1200" b="1" dirty="0" smtClean="0">
                <a:solidFill>
                  <a:srgbClr val="006AAC"/>
                </a:solidFill>
              </a:rPr>
              <a:t>Online and after hours:</a:t>
            </a:r>
          </a:p>
          <a:p>
            <a:r>
              <a:rPr lang="en-US" sz="1200" dirty="0" smtClean="0"/>
              <a:t>Check the FAQs in the Support area :</a:t>
            </a:r>
          </a:p>
          <a:p>
            <a:r>
              <a:rPr lang="en-US" sz="1200" u="sng" dirty="0">
                <a:hlinkClick r:id="rId3"/>
              </a:rPr>
              <a:t>http://www.nelson.com/support</a:t>
            </a:r>
            <a:r>
              <a:rPr lang="en-US" sz="1200" dirty="0"/>
              <a:t> </a:t>
            </a:r>
            <a:endParaRPr lang="en-US" sz="1200" dirty="0" smtClean="0"/>
          </a:p>
          <a:p>
            <a:endParaRPr lang="en-US" sz="1200" dirty="0"/>
          </a:p>
          <a:p>
            <a:r>
              <a:rPr lang="en-US" sz="1200" b="1" dirty="0" smtClean="0">
                <a:solidFill>
                  <a:srgbClr val="006AAC"/>
                </a:solidFill>
              </a:rPr>
              <a:t>Email:</a:t>
            </a:r>
          </a:p>
          <a:p>
            <a:r>
              <a:rPr lang="en-US" sz="1200" u="sng" dirty="0" smtClean="0">
                <a:hlinkClick r:id="rId4"/>
              </a:rPr>
              <a:t>nelson.brain@nelson.com</a:t>
            </a:r>
            <a:endParaRPr lang="en-US" sz="1200" u="sng" dirty="0" smtClean="0"/>
          </a:p>
          <a:p>
            <a:endParaRPr lang="en-US" sz="1200" dirty="0"/>
          </a:p>
          <a:p>
            <a:r>
              <a:rPr lang="en-US" sz="1200" b="1" dirty="0" smtClean="0">
                <a:solidFill>
                  <a:srgbClr val="006AAC"/>
                </a:solidFill>
              </a:rPr>
              <a:t>Phone Support:</a:t>
            </a:r>
          </a:p>
          <a:p>
            <a:r>
              <a:rPr lang="en-US" sz="1200" dirty="0" smtClean="0"/>
              <a:t>1-800-268-2222</a:t>
            </a:r>
          </a:p>
          <a:p>
            <a:r>
              <a:rPr lang="en-US" sz="1200" dirty="0" smtClean="0"/>
              <a:t>Monday through Friday</a:t>
            </a:r>
          </a:p>
          <a:p>
            <a:r>
              <a:rPr lang="en-US" sz="1200" dirty="0" smtClean="0"/>
              <a:t>8:00am to 6:00pm (EST)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2859785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CL Colors">
      <a:dk1>
        <a:sysClr val="windowText" lastClr="000000"/>
      </a:dk1>
      <a:lt1>
        <a:sysClr val="window" lastClr="FFFFFF"/>
      </a:lt1>
      <a:dk2>
        <a:srgbClr val="006AAC"/>
      </a:dk2>
      <a:lt2>
        <a:srgbClr val="EEEDDC"/>
      </a:lt2>
      <a:accent1>
        <a:srgbClr val="002038"/>
      </a:accent1>
      <a:accent2>
        <a:srgbClr val="90151F"/>
      </a:accent2>
      <a:accent3>
        <a:srgbClr val="58A735"/>
      </a:accent3>
      <a:accent4>
        <a:srgbClr val="E2952A"/>
      </a:accent4>
      <a:accent5>
        <a:srgbClr val="FAC945"/>
      </a:accent5>
      <a:accent6>
        <a:srgbClr val="B8CE27"/>
      </a:accent6>
      <a:hlink>
        <a:srgbClr val="0000FF"/>
      </a:hlink>
      <a:folHlink>
        <a:srgbClr val="800080"/>
      </a:folHlink>
    </a:clrScheme>
    <a:fontScheme name="Office 2">
      <a:majorFont>
        <a:latin typeface="Open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OpenSans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2B6F4C870B5F742B6217DACD4BC1ACE" ma:contentTypeVersion="0" ma:contentTypeDescription="Create a new document." ma:contentTypeScope="" ma:versionID="eb7d6f5ea1ffc64e5f2a63720589aab8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aa1222beb234debe96d12a98d24ff8a0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652E95D-D9D4-4532-99E2-CE63A6F6F71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7B6F2769-7194-4217-93D3-3AF3A4742282}">
  <ds:schemaRefs>
    <ds:schemaRef ds:uri="http://schemas.microsoft.com/office/infopath/2007/PartnerControls"/>
    <ds:schemaRef ds:uri="http://schemas.openxmlformats.org/package/2006/metadata/core-properties"/>
    <ds:schemaRef ds:uri="http://purl.org/dc/dcmitype/"/>
    <ds:schemaRef ds:uri="http://purl.org/dc/terms/"/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FNEMasterTemplateForThemePreview.pptx</Template>
  <TotalTime>823</TotalTime>
  <Words>391</Words>
  <Application>Microsoft Office PowerPoint</Application>
  <PresentationFormat>On-screen Show (16:9)</PresentationFormat>
  <Paragraphs>63</Paragraphs>
  <Slides>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OpenSans</vt:lpstr>
      <vt:lpstr>ヒラギノ角ゴ Pro W3</vt:lpstr>
      <vt:lpstr>Office Theme</vt:lpstr>
      <vt:lpstr>PowerPoint Presentation</vt:lpstr>
      <vt:lpstr>Enhanced WebAssign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Diana</dc:creator>
  <cp:lastModifiedBy>Vacon, Milton (Nelson CAN)</cp:lastModifiedBy>
  <cp:revision>123</cp:revision>
  <dcterms:created xsi:type="dcterms:W3CDTF">2010-04-12T23:12:02Z</dcterms:created>
  <dcterms:modified xsi:type="dcterms:W3CDTF">2014-09-04T02:28:09Z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0x010100D2B6F4C870B5F742B6217DACD4BC1ACE</vt:lpwstr>
  </property>
  <property fmtid="{D5CDD505-2E9C-101B-9397-08002B2CF9AE}" pid="3" name="_NewReviewCycle">
    <vt:lpwstr/>
  </property>
</Properties>
</file>